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722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040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 туған нәрестелердегі жедел бүйрек зақымдалуы</a:t>
            </a:r>
          </a:p>
          <a:p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0" y="260649"/>
            <a:ext cx="9113423" cy="6580681"/>
            <a:chOff x="0" y="476672"/>
            <a:chExt cx="9143999" cy="5425764"/>
          </a:xfrm>
        </p:grpSpPr>
        <p:sp>
          <p:nvSpPr>
            <p:cNvPr id="8" name="Полилиния 7"/>
            <p:cNvSpPr/>
            <p:nvPr/>
          </p:nvSpPr>
          <p:spPr>
            <a:xfrm>
              <a:off x="4571999" y="476672"/>
              <a:ext cx="4572000" cy="2204110"/>
            </a:xfrm>
            <a:custGeom>
              <a:avLst/>
              <a:gdLst>
                <a:gd name="connsiteX0" fmla="*/ 0 w 2857499"/>
                <a:gd name="connsiteY0" fmla="*/ 0 h 1714500"/>
                <a:gd name="connsiteX1" fmla="*/ 2857499 w 2857499"/>
                <a:gd name="connsiteY1" fmla="*/ 0 h 1714500"/>
                <a:gd name="connsiteX2" fmla="*/ 2857499 w 2857499"/>
                <a:gd name="connsiteY2" fmla="*/ 1714500 h 1714500"/>
                <a:gd name="connsiteX3" fmla="*/ 0 w 2857499"/>
                <a:gd name="connsiteY3" fmla="*/ 1714500 h 1714500"/>
                <a:gd name="connsiteX4" fmla="*/ 0 w 2857499"/>
                <a:gd name="connsiteY4" fmla="*/ 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499" h="1714500">
                  <a:moveTo>
                    <a:pt x="0" y="0"/>
                  </a:moveTo>
                  <a:lnTo>
                    <a:pt x="2857499" y="0"/>
                  </a:lnTo>
                  <a:lnTo>
                    <a:pt x="2857499" y="1714500"/>
                  </a:lnTo>
                  <a:lnTo>
                    <a:pt x="0" y="17145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t" anchorCtr="0">
              <a:noAutofit/>
            </a:bodyPr>
            <a:lstStyle/>
            <a:p>
              <a:pPr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Диагноз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қою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критерийлері</a:t>
              </a:r>
              <a:r>
                <a:rPr lang="ru-RU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marL="285750" indent="-28575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ru-RU" sz="12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қандағы</a:t>
              </a:r>
              <a:r>
                <a:rPr lang="ru-RU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креатинин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деңгейінің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жоғарылауы</a:t>
              </a:r>
              <a:r>
                <a:rPr lang="ru-RU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marL="285750" indent="-28575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ru-RU" sz="12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зәрдің</a:t>
              </a:r>
              <a:r>
                <a:rPr lang="ru-RU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сағаттық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көлемінің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төмендеуі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ОПП 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диагнозы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келесі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белгілер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болған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кезде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қойылуы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мүмкін</a:t>
              </a:r>
              <a:r>
                <a:rPr lang="ru-RU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pPr marL="285750" indent="-28575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ru-RU" sz="12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қан</a:t>
              </a:r>
              <a:r>
                <a:rPr lang="ru-RU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сарысуындағы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креатинин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концентрациясының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26,5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мкмоль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/л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және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артуы</a:t>
              </a:r>
              <a:endPara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indent="-28575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ru-RU" sz="12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немесе</a:t>
              </a:r>
              <a:r>
                <a:rPr lang="ru-RU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қан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сарысуындағы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креатинин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концентрациясының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жоғарылауы</a:t>
              </a:r>
              <a:endPara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indent="-28575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ru-RU" sz="12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соңғы</a:t>
              </a:r>
              <a:r>
                <a:rPr lang="ru-RU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күн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ішінде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бастапқы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базальды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1,5-1,9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рет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;- 24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сағат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ішінде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диурез </a:t>
              </a:r>
              <a:r>
                <a:rPr lang="ru-RU" sz="12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қарқынының</a:t>
              </a:r>
              <a:r>
                <a:rPr lang="ru-RU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сағатына</a:t>
              </a:r>
              <a:r>
                <a:rPr lang="ru-RU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1,0 мл/кг кем </a:t>
              </a:r>
              <a:r>
                <a:rPr lang="ru-RU" sz="12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төмендеуі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0" y="2680783"/>
              <a:ext cx="2857499" cy="3221653"/>
            </a:xfrm>
            <a:custGeom>
              <a:avLst/>
              <a:gdLst>
                <a:gd name="connsiteX0" fmla="*/ 0 w 2857499"/>
                <a:gd name="connsiteY0" fmla="*/ 0 h 1714500"/>
                <a:gd name="connsiteX1" fmla="*/ 2857499 w 2857499"/>
                <a:gd name="connsiteY1" fmla="*/ 0 h 1714500"/>
                <a:gd name="connsiteX2" fmla="*/ 2857499 w 2857499"/>
                <a:gd name="connsiteY2" fmla="*/ 1714500 h 1714500"/>
                <a:gd name="connsiteX3" fmla="*/ 0 w 2857499"/>
                <a:gd name="connsiteY3" fmla="*/ 1714500 h 1714500"/>
                <a:gd name="connsiteX4" fmla="*/ 0 w 2857499"/>
                <a:gd name="connsiteY4" fmla="*/ 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499" h="1714500">
                  <a:moveTo>
                    <a:pt x="0" y="0"/>
                  </a:moveTo>
                  <a:lnTo>
                    <a:pt x="2857499" y="0"/>
                  </a:lnTo>
                  <a:lnTo>
                    <a:pt x="2857499" y="1714500"/>
                  </a:lnTo>
                  <a:lnTo>
                    <a:pt x="0" y="17145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t" anchorCtr="0">
              <a:noAutofit/>
            </a:bodyPr>
            <a:lstStyle/>
            <a:p>
              <a:pPr lvl="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Жаңа туған нәрестеге жүргізілген консервативті емнің әсері болмағанда алмастырушы бүйрек терапиясы жүргізіледі.</a:t>
              </a:r>
            </a:p>
            <a:p>
              <a:pPr lvl="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Негізгі ретінде көрсетілімдер болған кезде ЖБЗ бар жаңа туған нәрестегеорыналмастырушы бүйрек терапиясының интракорпоральды әдісі перитонеальді диализ (ПД) жүргізу ұсынылады </a:t>
              </a:r>
              <a:endParaRPr lang="ru-RU" sz="14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4785608" y="2669532"/>
              <a:ext cx="2193231" cy="3190977"/>
            </a:xfrm>
            <a:custGeom>
              <a:avLst/>
              <a:gdLst>
                <a:gd name="connsiteX0" fmla="*/ 0 w 2857499"/>
                <a:gd name="connsiteY0" fmla="*/ 0 h 1714500"/>
                <a:gd name="connsiteX1" fmla="*/ 2857499 w 2857499"/>
                <a:gd name="connsiteY1" fmla="*/ 0 h 1714500"/>
                <a:gd name="connsiteX2" fmla="*/ 2857499 w 2857499"/>
                <a:gd name="connsiteY2" fmla="*/ 1714500 h 1714500"/>
                <a:gd name="connsiteX3" fmla="*/ 0 w 2857499"/>
                <a:gd name="connsiteY3" fmla="*/ 1714500 h 1714500"/>
                <a:gd name="connsiteX4" fmla="*/ 0 w 2857499"/>
                <a:gd name="connsiteY4" fmla="*/ 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499" h="1714500">
                  <a:moveTo>
                    <a:pt x="0" y="0"/>
                  </a:moveTo>
                  <a:lnTo>
                    <a:pt x="2857499" y="0"/>
                  </a:lnTo>
                  <a:lnTo>
                    <a:pt x="2857499" y="1714500"/>
                  </a:lnTo>
                  <a:lnTo>
                    <a:pt x="0" y="17145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t" anchorCtr="0">
              <a:noAutofit/>
            </a:bodyPr>
            <a:lstStyle/>
            <a:p>
              <a:pPr lvl="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ПД</a:t>
              </a:r>
              <a:r>
                <a:rPr lang="en-US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артықшылықтары</a:t>
              </a:r>
              <a:r>
                <a:rPr lang="ru-RU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pPr marL="171450" lvl="0" indent="-17145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ü"/>
              </a:pPr>
              <a:r>
                <a:rPr lang="ru-RU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кез-келген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массасы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бар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балаларда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процедураны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жүргізу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мүмкіндігідене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endPara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71450" lvl="0" indent="-17145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ü"/>
              </a:pPr>
              <a:r>
                <a:rPr lang="ru-RU" sz="12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қарапайымдылығы</a:t>
              </a:r>
              <a:r>
                <a:rPr lang="ru-RU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marL="171450" lvl="0" indent="-17145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ü"/>
              </a:pPr>
              <a:r>
                <a:rPr lang="ru-RU" sz="12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тамырлы</a:t>
              </a:r>
              <a:r>
                <a:rPr lang="ru-RU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құрудың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қажеті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жоққол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жетімділіктің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болмауы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lang="ru-RU" sz="12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гепариниза</a:t>
              </a:r>
              <a:r>
                <a:rPr lang="ru-RU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цияның</a:t>
              </a:r>
              <a:r>
                <a:rPr lang="ru-RU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болмауы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endPara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71450" lvl="0" indent="-17145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ü"/>
              </a:pPr>
              <a:r>
                <a:rPr lang="ru-RU" sz="12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айқын</a:t>
              </a:r>
              <a:r>
                <a:rPr lang="ru-RU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әсердің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болмауы</a:t>
              </a:r>
              <a:r>
                <a:rPr lang="ru-RU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гемодинамика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endPara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71450" lvl="0" indent="-17145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ü"/>
              </a:pPr>
              <a:r>
                <a:rPr lang="ru-RU" sz="12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басқалармен</a:t>
              </a:r>
              <a:r>
                <a:rPr lang="ru-RU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салыстырғанда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процедураның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төмен</a:t>
              </a:r>
              <a:r>
                <a: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құны</a:t>
              </a:r>
              <a:r>
                <a:rPr lang="ru-RU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әдістерімен</a:t>
              </a:r>
              <a:r>
                <a:rPr lang="ru-RU" sz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ru-RU" sz="1200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6978840" y="2680783"/>
              <a:ext cx="2165159" cy="3221653"/>
            </a:xfrm>
            <a:custGeom>
              <a:avLst/>
              <a:gdLst>
                <a:gd name="connsiteX0" fmla="*/ 0 w 2857499"/>
                <a:gd name="connsiteY0" fmla="*/ 0 h 1714500"/>
                <a:gd name="connsiteX1" fmla="*/ 2857499 w 2857499"/>
                <a:gd name="connsiteY1" fmla="*/ 0 h 1714500"/>
                <a:gd name="connsiteX2" fmla="*/ 2857499 w 2857499"/>
                <a:gd name="connsiteY2" fmla="*/ 1714500 h 1714500"/>
                <a:gd name="connsiteX3" fmla="*/ 0 w 2857499"/>
                <a:gd name="connsiteY3" fmla="*/ 1714500 h 1714500"/>
                <a:gd name="connsiteX4" fmla="*/ 0 w 2857499"/>
                <a:gd name="connsiteY4" fmla="*/ 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499" h="1714500">
                  <a:moveTo>
                    <a:pt x="0" y="0"/>
                  </a:moveTo>
                  <a:lnTo>
                    <a:pt x="2857499" y="0"/>
                  </a:lnTo>
                  <a:lnTo>
                    <a:pt x="2857499" y="1714500"/>
                  </a:lnTo>
                  <a:lnTo>
                    <a:pt x="0" y="17145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b" anchorCtr="0">
              <a:noAutofit/>
            </a:bodyPr>
            <a:lstStyle/>
            <a:p>
              <a:pPr lvl="0" algn="just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Орында</a:t>
              </a:r>
              <a:r>
                <a:rPr lang="kk-KZ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ған: </a:t>
              </a:r>
              <a:r>
                <a:rPr lang="kk-KZ" sz="14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Аманшеева </a:t>
              </a:r>
              <a:r>
                <a:rPr lang="kk-KZ" sz="14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Аида </a:t>
              </a:r>
              <a:r>
                <a:rPr lang="kk-KZ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</a:t>
              </a:r>
              <a:r>
                <a:rPr lang="kk-KZ" sz="14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АГжПҒО </a:t>
              </a:r>
              <a:r>
                <a:rPr lang="kk-KZ" sz="14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резиденті</a:t>
              </a:r>
              <a:endParaRPr lang="ru-RU" sz="14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0" y="476673"/>
              <a:ext cx="4541424" cy="2204109"/>
            </a:xfrm>
            <a:custGeom>
              <a:avLst/>
              <a:gdLst>
                <a:gd name="connsiteX0" fmla="*/ 0 w 4541424"/>
                <a:gd name="connsiteY0" fmla="*/ 0 h 2586580"/>
                <a:gd name="connsiteX1" fmla="*/ 4541424 w 4541424"/>
                <a:gd name="connsiteY1" fmla="*/ 0 h 2586580"/>
                <a:gd name="connsiteX2" fmla="*/ 4541424 w 4541424"/>
                <a:gd name="connsiteY2" fmla="*/ 2586580 h 2586580"/>
                <a:gd name="connsiteX3" fmla="*/ 0 w 4541424"/>
                <a:gd name="connsiteY3" fmla="*/ 2586580 h 2586580"/>
                <a:gd name="connsiteX4" fmla="*/ 0 w 4541424"/>
                <a:gd name="connsiteY4" fmla="*/ 0 h 2586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1424" h="2586580">
                  <a:moveTo>
                    <a:pt x="0" y="0"/>
                  </a:moveTo>
                  <a:lnTo>
                    <a:pt x="4541424" y="0"/>
                  </a:lnTo>
                  <a:lnTo>
                    <a:pt x="4541424" y="2586580"/>
                  </a:lnTo>
                  <a:lnTo>
                    <a:pt x="0" y="258658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Жедел бүйрек зақымдалуы -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полиэтиологиялық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синдром,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бүйректің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гомеостатикалық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функцияларының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жедел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төмендеуімен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сипатталады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нәтижесінде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азот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алмасу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өнімдерінің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жинақталуы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су-электролит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және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қышқыл-негіз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балансының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бұзылуы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kk-KZ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1854" l="0" r="90000">
                        <a14:foregroundMark x1="67179" y1="14038" x2="66410" y2="81456"/>
                        <a14:foregroundMark x1="65641" y1="51993" x2="67949" y2="51993"/>
                        <a14:foregroundMark x1="67179" y1="46620" x2="50000" y2="466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265" y="1978342"/>
            <a:ext cx="1654811" cy="1224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037" y="2984772"/>
            <a:ext cx="1889093" cy="38057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155" y="2590410"/>
            <a:ext cx="2581845" cy="14905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547" y="3854929"/>
            <a:ext cx="2199038" cy="1892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16929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171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21</dc:creator>
  <cp:lastModifiedBy>21</cp:lastModifiedBy>
  <cp:revision>12</cp:revision>
  <dcterms:created xsi:type="dcterms:W3CDTF">2023-03-26T13:05:53Z</dcterms:created>
  <dcterms:modified xsi:type="dcterms:W3CDTF">2023-03-27T15:34:46Z</dcterms:modified>
</cp:coreProperties>
</file>